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handoutMasterIdLst>
    <p:handoutMasterId r:id="rId75"/>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5" r:id="rId26"/>
    <p:sldId id="466" r:id="rId27"/>
    <p:sldId id="467" r:id="rId28"/>
    <p:sldId id="468" r:id="rId29"/>
    <p:sldId id="418" r:id="rId30"/>
    <p:sldId id="419" r:id="rId31"/>
    <p:sldId id="420" r:id="rId32"/>
    <p:sldId id="451" r:id="rId33"/>
    <p:sldId id="421" r:id="rId34"/>
    <p:sldId id="422" r:id="rId35"/>
    <p:sldId id="423" r:id="rId36"/>
    <p:sldId id="425" r:id="rId37"/>
    <p:sldId id="424" r:id="rId38"/>
    <p:sldId id="427" r:id="rId39"/>
    <p:sldId id="426" r:id="rId40"/>
    <p:sldId id="428" r:id="rId41"/>
    <p:sldId id="429" r:id="rId42"/>
    <p:sldId id="430" r:id="rId43"/>
    <p:sldId id="461" r:id="rId44"/>
    <p:sldId id="462" r:id="rId45"/>
    <p:sldId id="463" r:id="rId46"/>
    <p:sldId id="431" r:id="rId47"/>
    <p:sldId id="432" r:id="rId48"/>
    <p:sldId id="433" r:id="rId49"/>
    <p:sldId id="434" r:id="rId50"/>
    <p:sldId id="435" r:id="rId51"/>
    <p:sldId id="454" r:id="rId52"/>
    <p:sldId id="458" r:id="rId53"/>
    <p:sldId id="455" r:id="rId54"/>
    <p:sldId id="456" r:id="rId55"/>
    <p:sldId id="457" r:id="rId56"/>
    <p:sldId id="436" r:id="rId57"/>
    <p:sldId id="437" r:id="rId58"/>
    <p:sldId id="452" r:id="rId59"/>
    <p:sldId id="469" r:id="rId60"/>
    <p:sldId id="439" r:id="rId61"/>
    <p:sldId id="440" r:id="rId62"/>
    <p:sldId id="441" r:id="rId63"/>
    <p:sldId id="442" r:id="rId64"/>
    <p:sldId id="443" r:id="rId65"/>
    <p:sldId id="444" r:id="rId66"/>
    <p:sldId id="446" r:id="rId67"/>
    <p:sldId id="445" r:id="rId68"/>
    <p:sldId id="448" r:id="rId69"/>
    <p:sldId id="447" r:id="rId70"/>
    <p:sldId id="310" r:id="rId71"/>
    <p:sldId id="265" r:id="rId72"/>
    <p:sldId id="339" r:id="rId73"/>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3" autoAdjust="0"/>
    <p:restoredTop sz="94690" autoAdjust="0"/>
  </p:normalViewPr>
  <p:slideViewPr>
    <p:cSldViewPr snapToGrid="0" showGuides="1">
      <p:cViewPr varScale="1">
        <p:scale>
          <a:sx n="120" d="100"/>
          <a:sy n="120" d="100"/>
        </p:scale>
        <p:origin x="432"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72</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70</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71</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 Id="rId5" Type="http://schemas.openxmlformats.org/officeDocument/2006/relationships/image" Target="../media/image122.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53.png"/><Relationship Id="rId2" Type="http://schemas.openxmlformats.org/officeDocument/2006/relationships/image" Target="../media/image149.png"/><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SAP Sailing Analytics will look for existing similar competitors in order to prevent unnecessary duplication of records</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Select the existing competitor in the right table to use it instead of importing a duplicate </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Positon 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205807" y="3682281"/>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sz="1400" dirty="0">
                <a:sym typeface="Wingdings" panose="05000000000000000000" pitchFamily="2" charset="2"/>
              </a:rPr>
              <a:t>Go to Race Manager App  Device Configurations tab</a:t>
            </a:r>
          </a:p>
          <a:p>
            <a:r>
              <a:rPr lang="en-US" sz="1400" dirty="0">
                <a:sym typeface="Wingdings" panose="05000000000000000000" pitchFamily="2" charset="2"/>
              </a:rPr>
              <a:t>Click “Add Configuration” and enter Identifier</a:t>
            </a:r>
          </a:p>
          <a:p>
            <a:r>
              <a:rPr lang="en-US" sz="1400" dirty="0">
                <a:sym typeface="Wingdings" panose="05000000000000000000" pitchFamily="2" charset="2"/>
              </a:rPr>
              <a:t>Click “Create”</a:t>
            </a:r>
          </a:p>
          <a:p>
            <a:r>
              <a:rPr lang="en-US" sz="1400" dirty="0">
                <a:sym typeface="Wingdings" panose="05000000000000000000" pitchFamily="2" charset="2"/>
              </a:rPr>
              <a:t>Define course area name(s)</a:t>
            </a:r>
          </a:p>
          <a:p>
            <a:pPr lvl="1"/>
            <a:r>
              <a:rPr lang="en-US" sz="1400" dirty="0">
                <a:sym typeface="Wingdings" panose="05000000000000000000" pitchFamily="2" charset="2"/>
              </a:rPr>
              <a:t>Each name must match</a:t>
            </a:r>
            <a:br>
              <a:rPr lang="en-US" sz="1400" dirty="0">
                <a:sym typeface="Wingdings" panose="05000000000000000000" pitchFamily="2" charset="2"/>
              </a:rPr>
            </a:br>
            <a:r>
              <a:rPr lang="en-US" sz="1400" dirty="0">
                <a:sym typeface="Wingdings" panose="05000000000000000000" pitchFamily="2" charset="2"/>
              </a:rPr>
              <a:t>exactly with event’s course</a:t>
            </a:r>
            <a:br>
              <a:rPr lang="en-US" sz="1400" dirty="0">
                <a:sym typeface="Wingdings" panose="05000000000000000000" pitchFamily="2" charset="2"/>
              </a:rPr>
            </a:br>
            <a:r>
              <a:rPr lang="en-US" sz="1400" dirty="0">
                <a:sym typeface="Wingdings" panose="05000000000000000000" pitchFamily="2" charset="2"/>
              </a:rPr>
              <a:t>area name</a:t>
            </a:r>
          </a:p>
          <a:p>
            <a:r>
              <a:rPr lang="en-US" sz="1400" dirty="0">
                <a:sym typeface="Wingdings" panose="05000000000000000000" pitchFamily="2" charset="2"/>
              </a:rPr>
              <a:t>Click “QR-Sync”</a:t>
            </a:r>
          </a:p>
          <a:p>
            <a:r>
              <a:rPr lang="en-US" sz="1400" dirty="0">
                <a:sym typeface="Wingdings" panose="05000000000000000000" pitchFamily="2" charset="2"/>
              </a:rPr>
              <a:t>Scan QR-Code with phone</a:t>
            </a:r>
          </a:p>
          <a:p>
            <a:r>
              <a:rPr lang="en-US" sz="1400" dirty="0">
                <a:sym typeface="Wingdings" panose="05000000000000000000" pitchFamily="2" charset="2"/>
              </a:rPr>
              <a:t>Select “Open browser”</a:t>
            </a:r>
          </a:p>
          <a:p>
            <a:pPr lvl="1"/>
            <a:r>
              <a:rPr lang="en-US" sz="1400" dirty="0">
                <a:sym typeface="Wingdings" panose="05000000000000000000" pitchFamily="2" charset="2"/>
              </a:rPr>
              <a:t>App download starts</a:t>
            </a:r>
          </a:p>
          <a:p>
            <a:pPr lvl="1"/>
            <a:r>
              <a:rPr lang="en-US" sz="1400" dirty="0">
                <a:sym typeface="Wingdings" panose="05000000000000000000" pitchFamily="2" charset="2"/>
              </a:rPr>
              <a:t>Make sure your device allows</a:t>
            </a:r>
            <a:br>
              <a:rPr lang="en-US" sz="1400" dirty="0">
                <a:sym typeface="Wingdings" panose="05000000000000000000" pitchFamily="2" charset="2"/>
              </a:rPr>
            </a:br>
            <a:r>
              <a:rPr lang="en-US" sz="1400" dirty="0">
                <a:sym typeface="Wingdings" panose="05000000000000000000" pitchFamily="2" charset="2"/>
              </a:rPr>
              <a:t>apps from unknown sources</a:t>
            </a:r>
            <a:br>
              <a:rPr lang="en-US" sz="1400" dirty="0">
                <a:sym typeface="Wingdings" panose="05000000000000000000" pitchFamily="2" charset="2"/>
              </a:rPr>
            </a:br>
            <a:r>
              <a:rPr lang="en-US" sz="1400" dirty="0">
                <a:sym typeface="Wingdings" panose="05000000000000000000" pitchFamily="2" charset="2"/>
              </a:rPr>
              <a:t>to be installed</a:t>
            </a:r>
          </a:p>
          <a:p>
            <a:pPr lvl="1"/>
            <a:r>
              <a:rPr lang="en-US" sz="1400" dirty="0">
                <a:sym typeface="Wingdings" panose="05000000000000000000" pitchFamily="2" charset="2"/>
              </a:rPr>
              <a:t>Install app by tapping on</a:t>
            </a:r>
            <a:br>
              <a:rPr lang="en-US" sz="1400" dirty="0">
                <a:sym typeface="Wingdings" panose="05000000000000000000" pitchFamily="2" charset="2"/>
              </a:rPr>
            </a:br>
            <a:r>
              <a:rPr lang="en-US" sz="1400" dirty="0">
                <a:sym typeface="Wingdings" panose="05000000000000000000" pitchFamily="2" charset="2"/>
              </a:rPr>
              <a:t>“download finished” message</a:t>
            </a:r>
          </a:p>
          <a:p>
            <a:pPr marL="0" lvl="1" indent="0">
              <a:buNone/>
            </a:pPr>
            <a:endParaRPr lang="en-US" sz="1400" dirty="0">
              <a:sym typeface="Wingdings" panose="05000000000000000000" pitchFamily="2" charset="2"/>
            </a:endParaRPr>
          </a:p>
          <a:p>
            <a:pPr marL="0" lvl="1" indent="0">
              <a:buNone/>
            </a:pPr>
            <a:endParaRPr lang="en-US" sz="1400" dirty="0">
              <a:sym typeface="Wingdings" panose="05000000000000000000" pitchFamily="2" charset="2"/>
            </a:endParaRPr>
          </a:p>
        </p:txBody>
      </p:sp>
      <p:pic>
        <p:nvPicPr>
          <p:cNvPr id="8" name="Picture 7"/>
          <p:cNvPicPr>
            <a:picLocks noChangeAspect="1"/>
          </p:cNvPicPr>
          <p:nvPr/>
        </p:nvPicPr>
        <p:blipFill>
          <a:blip r:embed="rId3"/>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5"/>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3742AD44-D9C6-4495-895C-8F310C8B6EAE}"/>
              </a:ext>
            </a:extLst>
          </p:cNvPr>
          <p:cNvPicPr>
            <a:picLocks noChangeAspect="1"/>
          </p:cNvPicPr>
          <p:nvPr/>
        </p:nvPicPr>
        <p:blipFill>
          <a:blip r:embed="rId6"/>
          <a:stretch>
            <a:fillRect/>
          </a:stretch>
        </p:blipFill>
        <p:spPr>
          <a:xfrm>
            <a:off x="5661186" y="2604783"/>
            <a:ext cx="1588915" cy="717176"/>
          </a:xfrm>
          <a:prstGeom prst="rect">
            <a:avLst/>
          </a:prstGeom>
        </p:spPr>
      </p:pic>
      <p:pic>
        <p:nvPicPr>
          <p:cNvPr id="5" name="Picture 4">
            <a:extLst>
              <a:ext uri="{FF2B5EF4-FFF2-40B4-BE49-F238E27FC236}">
                <a16:creationId xmlns:a16="http://schemas.microsoft.com/office/drawing/2014/main" id="{2751CF61-F2A5-4C5F-8F50-2B850B66A0A4}"/>
              </a:ext>
            </a:extLst>
          </p:cNvPr>
          <p:cNvPicPr>
            <a:picLocks noChangeAspect="1"/>
          </p:cNvPicPr>
          <p:nvPr/>
        </p:nvPicPr>
        <p:blipFill>
          <a:blip r:embed="rId7"/>
          <a:stretch>
            <a:fillRect/>
          </a:stretch>
        </p:blipFill>
        <p:spPr>
          <a:xfrm>
            <a:off x="7442659" y="2628400"/>
            <a:ext cx="1550266" cy="906875"/>
          </a:xfrm>
          <a:prstGeom prst="rect">
            <a:avLst/>
          </a:prstGeom>
        </p:spPr>
      </p:pic>
      <p:grpSp>
        <p:nvGrpSpPr>
          <p:cNvPr id="7" name="Group 6">
            <a:extLst>
              <a:ext uri="{FF2B5EF4-FFF2-40B4-BE49-F238E27FC236}">
                <a16:creationId xmlns:a16="http://schemas.microsoft.com/office/drawing/2014/main" id="{A241F9F7-16F3-4266-847F-FDD30A2EC403}"/>
              </a:ext>
            </a:extLst>
          </p:cNvPr>
          <p:cNvGrpSpPr/>
          <p:nvPr/>
        </p:nvGrpSpPr>
        <p:grpSpPr>
          <a:xfrm>
            <a:off x="2758406" y="2503105"/>
            <a:ext cx="2806811" cy="1916847"/>
            <a:chOff x="918105" y="2770279"/>
            <a:chExt cx="2806811" cy="1916847"/>
          </a:xfrm>
        </p:grpSpPr>
        <p:pic>
          <p:nvPicPr>
            <p:cNvPr id="6" name="Picture 5">
              <a:extLst>
                <a:ext uri="{FF2B5EF4-FFF2-40B4-BE49-F238E27FC236}">
                  <a16:creationId xmlns:a16="http://schemas.microsoft.com/office/drawing/2014/main" id="{FBC96793-EFB7-4B16-8D25-F21D19004077}"/>
                </a:ext>
              </a:extLst>
            </p:cNvPr>
            <p:cNvPicPr>
              <a:picLocks noChangeAspect="1"/>
            </p:cNvPicPr>
            <p:nvPr/>
          </p:nvPicPr>
          <p:blipFill>
            <a:blip r:embed="rId8"/>
            <a:stretch>
              <a:fillRect/>
            </a:stretch>
          </p:blipFill>
          <p:spPr>
            <a:xfrm>
              <a:off x="918105" y="2770279"/>
              <a:ext cx="2806811" cy="1916847"/>
            </a:xfrm>
            <a:prstGeom prst="rect">
              <a:avLst/>
            </a:prstGeom>
          </p:spPr>
        </p:pic>
        <p:sp>
          <p:nvSpPr>
            <p:cNvPr id="27" name="Oval 26"/>
            <p:cNvSpPr/>
            <p:nvPr/>
          </p:nvSpPr>
          <p:spPr bwMode="gray">
            <a:xfrm>
              <a:off x="3181944" y="3412105"/>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A432DEF7-85D1-4DFC-B66B-422D1A9AFBAA}"/>
                </a:ext>
              </a:extLst>
            </p:cNvPr>
            <p:cNvSpPr/>
            <p:nvPr/>
          </p:nvSpPr>
          <p:spPr bwMode="gray">
            <a:xfrm>
              <a:off x="2191721" y="3589133"/>
              <a:ext cx="1322756" cy="2125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11" name="Straight Arrow Connector 10">
            <a:extLst>
              <a:ext uri="{FF2B5EF4-FFF2-40B4-BE49-F238E27FC236}">
                <a16:creationId xmlns:a16="http://schemas.microsoft.com/office/drawing/2014/main" id="{5CB9A23E-CAD3-4DDC-9357-ACF0C481E25D}"/>
              </a:ext>
            </a:extLst>
          </p:cNvPr>
          <p:cNvCxnSpPr>
            <a:stCxn id="19" idx="6"/>
          </p:cNvCxnSpPr>
          <p:nvPr/>
        </p:nvCxnSpPr>
        <p:spPr>
          <a:xfrm flipV="1">
            <a:off x="5354778" y="3234436"/>
            <a:ext cx="306408" cy="193821"/>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3CC606-C3E8-4A7A-8DB9-6ED29BCADCB5}"/>
              </a:ext>
            </a:extLst>
          </p:cNvPr>
          <p:cNvCxnSpPr>
            <a:cxnSpLocks/>
            <a:endCxn id="5" idx="1"/>
          </p:cNvCxnSpPr>
          <p:nvPr/>
        </p:nvCxnSpPr>
        <p:spPr>
          <a:xfrm>
            <a:off x="7115244" y="2910455"/>
            <a:ext cx="327415" cy="171383"/>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35D58B0-57D1-4043-97E1-D88A0B0B34F9}"/>
              </a:ext>
            </a:extLst>
          </p:cNvPr>
          <p:cNvSpPr/>
          <p:nvPr/>
        </p:nvSpPr>
        <p:spPr bwMode="gray">
          <a:xfrm>
            <a:off x="6838395" y="2791784"/>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a:extLst>
              <a:ext uri="{FF2B5EF4-FFF2-40B4-BE49-F238E27FC236}">
                <a16:creationId xmlns:a16="http://schemas.microsoft.com/office/drawing/2014/main" id="{12100F9B-7413-4F13-91BC-61D67D152E7D}"/>
              </a:ext>
            </a:extLst>
          </p:cNvPr>
          <p:cNvSpPr/>
          <p:nvPr/>
        </p:nvSpPr>
        <p:spPr bwMode="gray">
          <a:xfrm>
            <a:off x="7504052" y="3219149"/>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Straight Arrow Connector 25">
            <a:extLst>
              <a:ext uri="{FF2B5EF4-FFF2-40B4-BE49-F238E27FC236}">
                <a16:creationId xmlns:a16="http://schemas.microsoft.com/office/drawing/2014/main" id="{A7471407-9CD8-4B76-AD38-74AD1735B435}"/>
              </a:ext>
            </a:extLst>
          </p:cNvPr>
          <p:cNvCxnSpPr>
            <a:cxnSpLocks/>
            <a:stCxn id="27" idx="5"/>
          </p:cNvCxnSpPr>
          <p:nvPr/>
        </p:nvCxnSpPr>
        <p:spPr>
          <a:xfrm>
            <a:off x="5400519" y="3297726"/>
            <a:ext cx="1055124" cy="1045077"/>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557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 (press the “Shortcut to denote all races for </a:t>
            </a:r>
            <a:r>
              <a:rPr lang="en-US" dirty="0" err="1">
                <a:sym typeface="Wingdings" panose="05000000000000000000" pitchFamily="2" charset="2"/>
              </a:rPr>
              <a:t>racelog</a:t>
            </a:r>
            <a:r>
              <a:rPr lang="en-US" dirty="0">
                <a:sym typeface="Wingdings" panose="05000000000000000000" pitchFamily="2" charset="2"/>
              </a:rPr>
              <a:t> tracking” icon)</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293744"/>
            <a:ext cx="4952385" cy="1675876"/>
          </a:xfrm>
          <a:prstGeom prst="rect">
            <a:avLst/>
          </a:prstGeom>
        </p:spPr>
      </p:pic>
      <p:sp>
        <p:nvSpPr>
          <p:cNvPr id="19" name="Oval 18"/>
          <p:cNvSpPr/>
          <p:nvPr/>
        </p:nvSpPr>
        <p:spPr bwMode="gray">
          <a:xfrm>
            <a:off x="4386463" y="3227098"/>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634333"/>
            <a:ext cx="4499024" cy="841705"/>
          </a:xfrm>
          <a:prstGeom prst="rect">
            <a:avLst/>
          </a:prstGeom>
        </p:spPr>
      </p:pic>
      <p:sp>
        <p:nvSpPr>
          <p:cNvPr id="24" name="Oval 23"/>
          <p:cNvSpPr/>
          <p:nvPr/>
        </p:nvSpPr>
        <p:spPr bwMode="gray">
          <a:xfrm>
            <a:off x="5706262" y="5055185"/>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7134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15447</TotalTime>
  <Words>2871</Words>
  <Application>Microsoft Office PowerPoint</Application>
  <PresentationFormat>On-screen Show (4:3)</PresentationFormat>
  <Paragraphs>600</Paragraphs>
  <Slides>72</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Configure Source for Competitor Import</vt:lpstr>
      <vt:lpstr>Importing Competitors (1)</vt:lpstr>
      <vt:lpstr>Importing Competitors (2)</vt:lpstr>
      <vt:lpstr>Matching import candidates with existing competitors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617</cp:revision>
  <dcterms:created xsi:type="dcterms:W3CDTF">2013-03-18T12:38:06Z</dcterms:created>
  <dcterms:modified xsi:type="dcterms:W3CDTF">2017-10-13T09:08:11Z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